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72" r:id="rId4"/>
    <p:sldId id="257" r:id="rId5"/>
    <p:sldId id="273" r:id="rId6"/>
    <p:sldId id="263" r:id="rId7"/>
    <p:sldId id="264" r:id="rId8"/>
    <p:sldId id="265" r:id="rId9"/>
    <p:sldId id="266" r:id="rId10"/>
    <p:sldId id="267" r:id="rId11"/>
    <p:sldId id="274" r:id="rId12"/>
    <p:sldId id="268" r:id="rId13"/>
    <p:sldId id="275" r:id="rId14"/>
    <p:sldId id="258" r:id="rId15"/>
    <p:sldId id="269" r:id="rId16"/>
    <p:sldId id="270" r:id="rId17"/>
    <p:sldId id="271" r:id="rId18"/>
    <p:sldId id="277" r:id="rId19"/>
    <p:sldId id="259" r:id="rId20"/>
    <p:sldId id="279" r:id="rId21"/>
    <p:sldId id="280" r:id="rId22"/>
    <p:sldId id="281" r:id="rId23"/>
    <p:sldId id="282" r:id="rId24"/>
    <p:sldId id="260" r:id="rId25"/>
    <p:sldId id="278" r:id="rId26"/>
    <p:sldId id="262" r:id="rId27"/>
  </p:sldIdLst>
  <p:sldSz cx="14630400" cy="8229600"/>
  <p:notesSz cx="8229600" cy="14630400"/>
  <p:embeddedFontLs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FFC70-0318-4F7B-AB64-FFB567E6BFE7}">
          <p14:sldIdLst>
            <p14:sldId id="256"/>
            <p14:sldId id="261"/>
          </p14:sldIdLst>
        </p14:section>
        <p14:section name="Intro" id="{FFF8FD65-D307-4E2D-B017-97B72A9D8E2D}">
          <p14:sldIdLst>
            <p14:sldId id="272"/>
            <p14:sldId id="257"/>
          </p14:sldIdLst>
        </p14:section>
        <p14:section name="Dataset Overview" id="{967FCAAB-F381-4715-AF0A-73383FBBF0F0}">
          <p14:sldIdLst>
            <p14:sldId id="273"/>
            <p14:sldId id="263"/>
            <p14:sldId id="264"/>
            <p14:sldId id="265"/>
            <p14:sldId id="266"/>
            <p14:sldId id="267"/>
          </p14:sldIdLst>
        </p14:section>
        <p14:section name="Data Preparation" id="{B8E33D6C-EB4A-453D-9704-DCDF1082336F}">
          <p14:sldIdLst>
            <p14:sldId id="274"/>
            <p14:sldId id="268"/>
          </p14:sldIdLst>
        </p14:section>
        <p14:section name="Gneral Analysis" id="{01B2B796-6652-4265-BE07-99EB4BD8F3D7}">
          <p14:sldIdLst>
            <p14:sldId id="275"/>
            <p14:sldId id="258"/>
            <p14:sldId id="269"/>
            <p14:sldId id="270"/>
            <p14:sldId id="271"/>
          </p14:sldIdLst>
        </p14:section>
        <p14:section name="Deep Analysis" id="{FD5DB780-EF3F-45DC-A843-F692A9C13960}">
          <p14:sldIdLst>
            <p14:sldId id="277"/>
            <p14:sldId id="259"/>
            <p14:sldId id="279"/>
            <p14:sldId id="280"/>
            <p14:sldId id="281"/>
            <p14:sldId id="282"/>
            <p14:sldId id="260"/>
          </p14:sldIdLst>
        </p14:section>
        <p14:section name="Major Findings" id="{A2C1B502-2BDC-4E14-B316-C8140A76C746}">
          <p14:sldIdLst>
            <p14:sldId id="27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2E0"/>
    <a:srgbClr val="F0F0F0"/>
    <a:srgbClr val="CEAEAE"/>
    <a:srgbClr val="FC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4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81C34-4C53-DD8D-E1F7-D840BA2B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39358-8879-48E9-D8FF-C50EA8B41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F7052-FB01-F4C3-CE13-FDB571088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38E3-7CD0-C538-D65A-A31DA93EF8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94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46B02-F9B4-3792-B08D-79A98802E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58781-E9DA-B2E1-D1B2-31E1EA5CF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7D45E-F9C2-C3AD-B2B8-A4F835D23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3D8F4-F4A5-BFAD-D72C-7079042267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86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17453-D0A5-4A65-E31B-F45E7C7AB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10A57-3FD9-F6BE-118E-199814943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99180E-162D-4E53-327A-980A8C8B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7BF85-8FDC-E227-1D0D-C562E3429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7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8F2A-41C0-161C-5A34-0F40BCA1A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DECF2-A226-F03C-2DF2-C25A26D4B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FB8AC-5637-A751-E666-5BDEEEE97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0B70-C19F-6C5E-8133-AE946AE9A4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90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EE9A-6237-9140-D5D4-D0894D33D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0D124-D46A-70B8-952F-6CD97DD94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17BD9-E318-BCAE-1A0A-F8C726929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D5748-035B-EAD1-7822-E63BE8526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0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D3B-FCAA-B9A3-856F-96541D89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C827A-CEE4-4755-38ED-A56BCBA2B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B10B1-F651-F0F9-88DB-D8A027584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1E9EF-C76B-EE14-6F77-F3BADCD64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28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D2DB6-D587-4454-20D4-C65172EE6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B70A5-9BA7-8F58-EC62-3A7781315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71DBD-E769-4D00-CFFE-2021AB400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5D73A-55F6-0777-A9B4-3CC0BD503F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7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A431-7B50-6CB9-237D-AD4920C8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BA6FC-A7FE-9BD6-A81C-103A90636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2E98C-DDEA-0283-4AEB-705B7E03B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D8D3E-A46A-8387-3CF0-FA0587B079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16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34DC-76B1-E250-F846-0A67D5A6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EEC02-8F8A-A24A-6856-920BF666D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B4386-B69E-DE7A-0D4F-D9F4959E0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7493A-8640-447E-B29C-40CA5A61F5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78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4715E-D93E-7277-EC37-D7293B44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52CA0-EC2F-EC02-CA3E-CB18DEB42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97558-AD5E-4023-89E2-2BB47929C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37D2B-C558-2E5F-CDC3-39CEBD8C52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37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C1163-D83D-DFA4-A81B-6981C778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A5935-17BB-05EC-E8BF-7BB92E6B6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EBD83-C36B-530B-C8C7-3D8064A5A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5C679-CE86-3F5F-7AF3-48D88642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65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DA2C9-0BD7-48A5-50FF-1ED747A0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88746-8228-891F-49A2-C11F5BAEB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76D9-EC5D-EB8E-E17C-918C6AA80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34FC8-24BD-E84B-85AF-13CBADBC5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60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C77E0-6AA2-FD45-8CF6-2BA5215C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68E98-1921-1903-EF18-DAB44B2E0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7A21B-8E58-3FD3-7FF3-9D3CF10FF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204F6-5381-91C7-AB73-8683DBC557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71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0E41F-149D-C51F-41F6-346077D7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41014-2268-AB02-E5D5-CD33D6B0C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D521BA-E310-BBAC-EA37-EA150CEA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65087-3851-AB2D-A7A6-54B5951E33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3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C7659-6239-49F5-B84D-38C8FC16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AF6E5-486B-A30C-36E4-B2EFEC789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1A23E-A765-CF81-AD93-52E61FA5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F795-FC71-B14A-7825-BBD31DDEA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7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0C583-3E00-EEFB-5906-405C376CF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3BF0A-0215-7DAE-5414-07BF7BB46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1355F-86E1-B482-2C69-9AF1C1A74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DA1CA-7BF7-78EA-D4A1-9D4484DE3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0F159-D6C0-00DF-A940-81FF9BB0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88F76-EB19-0C86-0F03-82AA055BB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0F445-37EF-C719-18A5-9CEAA93EB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F6C3-FC3F-D1C1-3B25-F308C607F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49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675A-214C-5BD9-25D7-E1DFFC567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65D43-EE14-AD80-6B26-659B2A7F9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E3025-56F9-CB20-EF14-29257D159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E6608-0904-46E7-49F5-BFDCC0406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hyperlink" Target="https://www.kaggle.com/datasets/vinothkannaece/mobiles-and-laptop-sales-data/dat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937531"/>
            <a:ext cx="791456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Lab In Data Analysis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03EDA5-7A9E-074D-5C50-04DAE410E7D2}"/>
              </a:ext>
            </a:extLst>
          </p:cNvPr>
          <p:cNvGrpSpPr/>
          <p:nvPr/>
        </p:nvGrpSpPr>
        <p:grpSpPr>
          <a:xfrm>
            <a:off x="8350211" y="831915"/>
            <a:ext cx="5924053" cy="6565769"/>
            <a:chOff x="8484124" y="-14140"/>
            <a:chExt cx="5924053" cy="656576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B018F1A-873F-726E-10DA-9F5C66A80DBF}"/>
                </a:ext>
              </a:extLst>
            </p:cNvPr>
            <p:cNvSpPr/>
            <p:nvPr/>
          </p:nvSpPr>
          <p:spPr>
            <a:xfrm>
              <a:off x="8484124" y="-14140"/>
              <a:ext cx="5924053" cy="6565769"/>
            </a:xfrm>
            <a:custGeom>
              <a:avLst/>
              <a:gdLst/>
              <a:ahLst/>
              <a:cxnLst/>
              <a:rect l="l" t="t" r="r" b="b"/>
              <a:pathLst>
                <a:path w="7763809" h="7650469">
                  <a:moveTo>
                    <a:pt x="0" y="0"/>
                  </a:moveTo>
                  <a:lnTo>
                    <a:pt x="7763809" y="0"/>
                  </a:lnTo>
                  <a:lnTo>
                    <a:pt x="7763809" y="7650469"/>
                  </a:lnTo>
                  <a:lnTo>
                    <a:pt x="0" y="765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ABC2544-E21C-7C29-1A09-5418C4FA5300}"/>
                </a:ext>
              </a:extLst>
            </p:cNvPr>
            <p:cNvSpPr/>
            <p:nvPr/>
          </p:nvSpPr>
          <p:spPr>
            <a:xfrm>
              <a:off x="10228083" y="720586"/>
              <a:ext cx="2575746" cy="4846859"/>
            </a:xfrm>
            <a:custGeom>
              <a:avLst/>
              <a:gdLst/>
              <a:ahLst/>
              <a:cxnLst/>
              <a:rect l="l" t="t" r="r" b="b"/>
              <a:pathLst>
                <a:path w="4321642" h="6189852">
                  <a:moveTo>
                    <a:pt x="0" y="0"/>
                  </a:moveTo>
                  <a:lnTo>
                    <a:pt x="4321642" y="0"/>
                  </a:lnTo>
                  <a:lnTo>
                    <a:pt x="4321642" y="6189852"/>
                  </a:lnTo>
                  <a:lnTo>
                    <a:pt x="0" y="618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A0E68D-9125-8F67-6209-C03ADAE81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77590"/>
              </p:ext>
            </p:extLst>
          </p:nvPr>
        </p:nvGraphicFramePr>
        <p:xfrm>
          <a:off x="793790" y="5022147"/>
          <a:ext cx="6116584" cy="112598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58292">
                  <a:extLst>
                    <a:ext uri="{9D8B030D-6E8A-4147-A177-3AD203B41FA5}">
                      <a16:colId xmlns:a16="http://schemas.microsoft.com/office/drawing/2014/main" val="2046396529"/>
                    </a:ext>
                  </a:extLst>
                </a:gridCol>
                <a:gridCol w="3058292">
                  <a:extLst>
                    <a:ext uri="{9D8B030D-6E8A-4147-A177-3AD203B41FA5}">
                      <a16:colId xmlns:a16="http://schemas.microsoft.com/office/drawing/2014/main" val="2967655369"/>
                    </a:ext>
                  </a:extLst>
                </a:gridCol>
              </a:tblGrid>
              <a:tr h="589692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Avishay Bar</a:t>
                      </a:r>
                      <a:endParaRPr lang="en-IL" sz="2400" kern="1200" dirty="0">
                        <a:solidFill>
                          <a:srgbClr val="443728"/>
                        </a:solidFill>
                        <a:latin typeface="Open Sans" pitchFamily="34" charset="0"/>
                        <a:ea typeface="Open Sans" pitchFamily="34" charset="-122"/>
                        <a:cs typeface="Open Sans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316165984</a:t>
                      </a:r>
                      <a:endParaRPr lang="en-IL" sz="2400" kern="1200" dirty="0">
                        <a:solidFill>
                          <a:srgbClr val="443728"/>
                        </a:solidFill>
                        <a:latin typeface="Open Sans" pitchFamily="34" charset="0"/>
                        <a:ea typeface="Open Sans" pitchFamily="34" charset="-122"/>
                        <a:cs typeface="Open Sans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958670"/>
                  </a:ext>
                </a:extLst>
              </a:tr>
              <a:tr h="536289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Liad </a:t>
                      </a:r>
                      <a:r>
                        <a:rPr lang="en-US" sz="2400" kern="1200" dirty="0" err="1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Garbois</a:t>
                      </a:r>
                      <a:endParaRPr lang="en-IL" sz="2400" kern="1200" dirty="0">
                        <a:solidFill>
                          <a:srgbClr val="443728"/>
                        </a:solidFill>
                        <a:latin typeface="Open Sans" pitchFamily="34" charset="0"/>
                        <a:ea typeface="Open Sans" pitchFamily="34" charset="-122"/>
                        <a:cs typeface="Open Sans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206714958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1051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DE7D8-D512-8AA9-6398-A9DD3E398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2C4C04E0-E1C7-A1C9-F3B8-5F751E12A752}"/>
              </a:ext>
            </a:extLst>
          </p:cNvPr>
          <p:cNvSpPr/>
          <p:nvPr/>
        </p:nvSpPr>
        <p:spPr>
          <a:xfrm>
            <a:off x="793789" y="254150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F427B5A8-9A5F-29E3-E27F-A3A90BAAE95F}"/>
              </a:ext>
            </a:extLst>
          </p:cNvPr>
          <p:cNvSpPr/>
          <p:nvPr/>
        </p:nvSpPr>
        <p:spPr>
          <a:xfrm>
            <a:off x="5051424" y="254150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513C89BC-66A9-9DE9-20E9-FAE16A11E33A}"/>
              </a:ext>
            </a:extLst>
          </p:cNvPr>
          <p:cNvSpPr/>
          <p:nvPr/>
        </p:nvSpPr>
        <p:spPr>
          <a:xfrm>
            <a:off x="9328109" y="254150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15CDC737-3FC7-CC21-E87C-B5CA3CA8510A}"/>
              </a:ext>
            </a:extLst>
          </p:cNvPr>
          <p:cNvSpPr/>
          <p:nvPr/>
        </p:nvSpPr>
        <p:spPr>
          <a:xfrm>
            <a:off x="5033981" y="456311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E3C3F74-A37A-1AE2-BF79-934BE13BEDF2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238BF94-4C4D-92BB-F9DB-694DB74B0D3A}"/>
              </a:ext>
            </a:extLst>
          </p:cNvPr>
          <p:cNvSpPr/>
          <p:nvPr/>
        </p:nvSpPr>
        <p:spPr>
          <a:xfrm>
            <a:off x="51760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Processor Specification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132E583-7DFB-35CB-0AA5-A103E7D01694}"/>
              </a:ext>
            </a:extLst>
          </p:cNvPr>
          <p:cNvSpPr/>
          <p:nvPr/>
        </p:nvSpPr>
        <p:spPr>
          <a:xfrm>
            <a:off x="5218828" y="3222725"/>
            <a:ext cx="39379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processors like Snapdragon, </a:t>
            </a:r>
            <a:r>
              <a:rPr lang="en-GB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Exynos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Apple A-Series, and MediaTek </a:t>
            </a:r>
            <a:r>
              <a:rPr lang="en-GB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Dimensity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(For Mobiles)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F8A58712-969F-55F3-8531-1B5A9F53BF2A}"/>
              </a:ext>
            </a:extLst>
          </p:cNvPr>
          <p:cNvSpPr/>
          <p:nvPr/>
        </p:nvSpPr>
        <p:spPr>
          <a:xfrm>
            <a:off x="95090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RAM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5872994-C6F8-6E63-CE17-EFB11C3126CD}"/>
              </a:ext>
            </a:extLst>
          </p:cNvPr>
          <p:cNvSpPr/>
          <p:nvPr/>
        </p:nvSpPr>
        <p:spPr>
          <a:xfrm>
            <a:off x="9464198" y="3221146"/>
            <a:ext cx="38581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Randomly assigned memory sizes (4GB to 32GB).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77A9E026-5975-E567-8E0B-7678266F23F6}"/>
              </a:ext>
            </a:extLst>
          </p:cNvPr>
          <p:cNvSpPr/>
          <p:nvPr/>
        </p:nvSpPr>
        <p:spPr>
          <a:xfrm>
            <a:off x="10060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Specification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637F3055-F5C1-5B34-CC7D-F93966F8F9E5}"/>
              </a:ext>
            </a:extLst>
          </p:cNvPr>
          <p:cNvSpPr/>
          <p:nvPr/>
        </p:nvSpPr>
        <p:spPr>
          <a:xfrm>
            <a:off x="1006078" y="3222725"/>
            <a:ext cx="37680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processor models like i3, i5, i7, i9, Ryzen 3-9  (For Laptops).</a:t>
            </a:r>
            <a:endParaRPr lang="en-GB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72AABBEF-3FC0-25B0-7632-0D602BFA917B}"/>
              </a:ext>
            </a:extLst>
          </p:cNvPr>
          <p:cNvSpPr/>
          <p:nvPr/>
        </p:nvSpPr>
        <p:spPr>
          <a:xfrm>
            <a:off x="5138757" y="4753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ROM</a:t>
            </a: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0BDA905B-AE36-3FE9-F88A-BCA2E8E6898F}"/>
              </a:ext>
            </a:extLst>
          </p:cNvPr>
          <p:cNvSpPr/>
          <p:nvPr/>
        </p:nvSpPr>
        <p:spPr>
          <a:xfrm>
            <a:off x="5224124" y="524275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 capacity (64GB to 1TB).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3E358-0D10-C200-95DC-76A2D5CB1EDC}"/>
              </a:ext>
            </a:extLst>
          </p:cNvPr>
          <p:cNvSpPr txBox="1"/>
          <p:nvPr/>
        </p:nvSpPr>
        <p:spPr>
          <a:xfrm>
            <a:off x="717589" y="1425121"/>
            <a:ext cx="7315200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Technical Specifications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02B4A8A-4038-D1B6-64C0-1C365A69E60E}"/>
              </a:ext>
            </a:extLst>
          </p:cNvPr>
          <p:cNvSpPr/>
          <p:nvPr/>
        </p:nvSpPr>
        <p:spPr>
          <a:xfrm>
            <a:off x="9331288" y="4559189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F74727DC-01B4-1971-8C62-D2FCB833828E}"/>
              </a:ext>
            </a:extLst>
          </p:cNvPr>
          <p:cNvSpPr/>
          <p:nvPr/>
        </p:nvSpPr>
        <p:spPr>
          <a:xfrm>
            <a:off x="9436064" y="4749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SSD </a:t>
            </a:r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095099B2-4D4E-7480-0F77-9083DA71BAB1}"/>
              </a:ext>
            </a:extLst>
          </p:cNvPr>
          <p:cNvSpPr/>
          <p:nvPr/>
        </p:nvSpPr>
        <p:spPr>
          <a:xfrm>
            <a:off x="9521430" y="5238827"/>
            <a:ext cx="376276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storage (256GB to 2TB), "N/A" for mobile phones 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(For Laptops)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pic>
        <p:nvPicPr>
          <p:cNvPr id="5124" name="Picture 4" descr="Psychology professor explores how we remember, how we forget, and how we  forget to remember">
            <a:extLst>
              <a:ext uri="{FF2B5EF4-FFF2-40B4-BE49-F238E27FC236}">
                <a16:creationId xmlns:a16="http://schemas.microsoft.com/office/drawing/2014/main" id="{247FD64C-B00D-020B-6936-C9050402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0115"/>
            <a:ext cx="4562213" cy="30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2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76CD4-C4DE-8060-49F5-B879D06B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9E6CAD2-9A54-0F90-470D-068AD711DFDC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99FC7B6-3F2A-636D-B772-8F7FF963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AC41674-EB0F-DBDD-A5E3-E433CFA5BD1D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8E3474B-0DD6-9844-0974-063340B6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710E0344-6A75-F953-B12B-AC3552D50FD9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BCA276FD-67BA-B1A7-B788-58A88BDE7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7C30A0B4-6715-ECD0-550C-C25D5FCECB61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>
              <a:solidFill>
                <a:srgbClr val="FF0000"/>
              </a:solidFill>
            </a:endParaRP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2C2331D8-DE23-8C20-335F-3569AC2DC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A2CE2654-CD24-75C5-70C3-7A4DBDF26532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72E55B78-0357-6666-DA28-39304F7EF941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152012-DE35-FD92-EA01-03D7337F1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34BFD7-14E6-8F0C-9E8A-86FBCBC97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50CFF6F7-E4EA-6056-854B-A2C0A56DE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B296ED56-2D59-BA08-E15D-1A0D0246EEE8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262908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C37F9-2A49-6179-36AC-88F9A9FED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B29F4146-ED97-85AE-B317-29696EAD5253}"/>
              </a:ext>
            </a:extLst>
          </p:cNvPr>
          <p:cNvSpPr/>
          <p:nvPr/>
        </p:nvSpPr>
        <p:spPr>
          <a:xfrm>
            <a:off x="408578" y="3379570"/>
            <a:ext cx="6963132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70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Preparation and Cleaning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CCCB37CE-6315-2484-845F-63B0F4D54132}"/>
              </a:ext>
            </a:extLst>
          </p:cNvPr>
          <p:cNvSpPr/>
          <p:nvPr/>
        </p:nvSpPr>
        <p:spPr>
          <a:xfrm>
            <a:off x="408578" y="4359455"/>
            <a:ext cx="1329095" cy="1101804"/>
          </a:xfrm>
          <a:prstGeom prst="roundRect">
            <a:avLst>
              <a:gd name="adj" fmla="val 72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DD93BF5-55D8-F6DF-256A-D0F27777718F}"/>
              </a:ext>
            </a:extLst>
          </p:cNvPr>
          <p:cNvSpPr/>
          <p:nvPr/>
        </p:nvSpPr>
        <p:spPr>
          <a:xfrm>
            <a:off x="607413" y="4719142"/>
            <a:ext cx="93226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CD7C676-DAF8-529B-4EBD-1A2F0B8CA1ED}"/>
              </a:ext>
            </a:extLst>
          </p:cNvPr>
          <p:cNvSpPr/>
          <p:nvPr/>
        </p:nvSpPr>
        <p:spPr>
          <a:xfrm>
            <a:off x="2005682" y="4473159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Handle Missing Data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2E0FB60A-F07B-8726-B2D8-3006D05A94EB}"/>
              </a:ext>
            </a:extLst>
          </p:cNvPr>
          <p:cNvSpPr/>
          <p:nvPr/>
        </p:nvSpPr>
        <p:spPr>
          <a:xfrm>
            <a:off x="2001397" y="4866065"/>
            <a:ext cx="11876028" cy="30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Since missing values appeared only in specific columns related to either mobiles or laptops, we split the base </a:t>
            </a:r>
            <a:r>
              <a:rPr lang="en-GB" sz="1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DataFrame</a:t>
            </a: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into two separate </a:t>
            </a:r>
            <a:r>
              <a:rPr lang="en-GB" sz="1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DataFrames</a:t>
            </a: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one for mobiles and one for laptops.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5C16BC79-0D7D-DA6D-CDEE-D3F8EA07DDA5}"/>
              </a:ext>
            </a:extLst>
          </p:cNvPr>
          <p:cNvSpPr/>
          <p:nvPr/>
        </p:nvSpPr>
        <p:spPr>
          <a:xfrm>
            <a:off x="1833280" y="5451734"/>
            <a:ext cx="11771590" cy="11430"/>
          </a:xfrm>
          <a:prstGeom prst="roundRect">
            <a:avLst>
              <a:gd name="adj" fmla="val 7027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Shape 6">
            <a:extLst>
              <a:ext uri="{FF2B5EF4-FFF2-40B4-BE49-F238E27FC236}">
                <a16:creationId xmlns:a16="http://schemas.microsoft.com/office/drawing/2014/main" id="{88837E46-67FB-C68E-7F53-A03A39855B8C}"/>
              </a:ext>
            </a:extLst>
          </p:cNvPr>
          <p:cNvSpPr/>
          <p:nvPr/>
        </p:nvSpPr>
        <p:spPr>
          <a:xfrm>
            <a:off x="408578" y="5556866"/>
            <a:ext cx="2658308" cy="1101804"/>
          </a:xfrm>
          <a:prstGeom prst="roundRect">
            <a:avLst>
              <a:gd name="adj" fmla="val 72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3F0E819D-F90E-23A4-B7AD-39CC429DB05B}"/>
              </a:ext>
            </a:extLst>
          </p:cNvPr>
          <p:cNvSpPr/>
          <p:nvPr/>
        </p:nvSpPr>
        <p:spPr>
          <a:xfrm>
            <a:off x="607413" y="5916554"/>
            <a:ext cx="137755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EF85988E-D289-78F4-9848-5F71688D24B5}"/>
              </a:ext>
            </a:extLst>
          </p:cNvPr>
          <p:cNvSpPr/>
          <p:nvPr/>
        </p:nvSpPr>
        <p:spPr>
          <a:xfrm>
            <a:off x="3258101" y="5748081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Column Filtering</a:t>
            </a: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9CBE43B1-E14D-0DC7-09D4-E36E941149AE}"/>
              </a:ext>
            </a:extLst>
          </p:cNvPr>
          <p:cNvSpPr/>
          <p:nvPr/>
        </p:nvSpPr>
        <p:spPr>
          <a:xfrm>
            <a:off x="3258101" y="6161585"/>
            <a:ext cx="483262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Removed unnecessary columns for streamlined analysis.</a:t>
            </a:r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58A4BD85-1E64-C8E4-C574-593963BEA01F}"/>
              </a:ext>
            </a:extLst>
          </p:cNvPr>
          <p:cNvSpPr/>
          <p:nvPr/>
        </p:nvSpPr>
        <p:spPr>
          <a:xfrm>
            <a:off x="3162494" y="6649146"/>
            <a:ext cx="10442377" cy="11430"/>
          </a:xfrm>
          <a:prstGeom prst="roundRect">
            <a:avLst>
              <a:gd name="adj" fmla="val 7027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0" name="Shape 11">
            <a:extLst>
              <a:ext uri="{FF2B5EF4-FFF2-40B4-BE49-F238E27FC236}">
                <a16:creationId xmlns:a16="http://schemas.microsoft.com/office/drawing/2014/main" id="{72C3FE9C-4BE3-0058-CD73-ABF99B7F0CC5}"/>
              </a:ext>
            </a:extLst>
          </p:cNvPr>
          <p:cNvSpPr/>
          <p:nvPr/>
        </p:nvSpPr>
        <p:spPr>
          <a:xfrm>
            <a:off x="408578" y="6754278"/>
            <a:ext cx="3987522" cy="1101804"/>
          </a:xfrm>
          <a:prstGeom prst="roundRect">
            <a:avLst>
              <a:gd name="adj" fmla="val 72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43AF5CAE-19FB-83E3-004B-450E0D11A4AC}"/>
              </a:ext>
            </a:extLst>
          </p:cNvPr>
          <p:cNvSpPr/>
          <p:nvPr/>
        </p:nvSpPr>
        <p:spPr>
          <a:xfrm>
            <a:off x="607413" y="7113966"/>
            <a:ext cx="135969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0AD5472B-BB6E-3FE0-EF65-F6A49E1C1FD6}"/>
              </a:ext>
            </a:extLst>
          </p:cNvPr>
          <p:cNvSpPr/>
          <p:nvPr/>
        </p:nvSpPr>
        <p:spPr>
          <a:xfrm>
            <a:off x="4587315" y="6848104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type conversion</a:t>
            </a:r>
          </a:p>
        </p:txBody>
      </p:sp>
      <p:sp>
        <p:nvSpPr>
          <p:cNvPr id="33" name="Text 14">
            <a:extLst>
              <a:ext uri="{FF2B5EF4-FFF2-40B4-BE49-F238E27FC236}">
                <a16:creationId xmlns:a16="http://schemas.microsoft.com/office/drawing/2014/main" id="{EAFE1D82-2529-3D4C-CF12-B6DB8107CED3}"/>
              </a:ext>
            </a:extLst>
          </p:cNvPr>
          <p:cNvSpPr/>
          <p:nvPr/>
        </p:nvSpPr>
        <p:spPr>
          <a:xfrm>
            <a:off x="4587315" y="7206971"/>
            <a:ext cx="9734610" cy="30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converted relevant columns to appropriate data types - such as transforming date columns to datetime format and memory values to numeric types.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34" name="Shape 15">
            <a:extLst>
              <a:ext uri="{FF2B5EF4-FFF2-40B4-BE49-F238E27FC236}">
                <a16:creationId xmlns:a16="http://schemas.microsoft.com/office/drawing/2014/main" id="{C23C5428-655F-DE47-6CF7-2C002630859D}"/>
              </a:ext>
            </a:extLst>
          </p:cNvPr>
          <p:cNvSpPr/>
          <p:nvPr/>
        </p:nvSpPr>
        <p:spPr>
          <a:xfrm>
            <a:off x="4491708" y="7846557"/>
            <a:ext cx="9113163" cy="11430"/>
          </a:xfrm>
          <a:prstGeom prst="roundRect">
            <a:avLst>
              <a:gd name="adj" fmla="val 7027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4" name="Image 0" descr="preencoded.png">
            <a:extLst>
              <a:ext uri="{FF2B5EF4-FFF2-40B4-BE49-F238E27FC236}">
                <a16:creationId xmlns:a16="http://schemas.microsoft.com/office/drawing/2014/main" id="{848FD193-C2B4-585D-2372-17783A3D8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28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0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4ACB5-4F2F-46CC-D9FD-BCA68D0D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291EF17-254E-75C7-CC51-A5063686341C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0D56CBF-FA17-B09F-7511-5BB572EE7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4829306-3436-C78D-A579-2A08BCE0F2C5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34F43E4-70C7-DD7D-2FAD-E5AFFB5B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82FC1A30-0F86-47ED-6B1E-99B573C25FD2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F762F535-CE90-95B1-6F90-C9F4C35FE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B7DE579B-51D2-C722-6235-98BB36D0C5E2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C5FCE419-8232-E4DE-4D13-6E1863245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65CA92B1-E9BD-74AD-2A7C-D3819EFC5F14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>
              <a:solidFill>
                <a:srgbClr val="FF0000"/>
              </a:solidFill>
            </a:endParaRP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DB0ABA12-1909-F7E9-4D25-A0A9447BE65A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20C544-2938-5B5C-15F1-79488929D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F139DD-2EE0-CEEA-A3CA-CE4E8FCB6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D3487C94-F74C-E23D-BE15-A39961A47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213DE65F-6DBB-61F5-62B9-343FDBFDED35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2426335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D47ABA18-8D97-8DE3-4820-CCA3AB574622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8EDB211-9014-9DEC-5391-4907A74B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399058"/>
              </p:ext>
            </p:extLst>
          </p:nvPr>
        </p:nvGraphicFramePr>
        <p:xfrm>
          <a:off x="660227" y="1634451"/>
          <a:ext cx="13127692" cy="30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923">
                  <a:extLst>
                    <a:ext uri="{9D8B030D-6E8A-4147-A177-3AD203B41FA5}">
                      <a16:colId xmlns:a16="http://schemas.microsoft.com/office/drawing/2014/main" val="1998609147"/>
                    </a:ext>
                  </a:extLst>
                </a:gridCol>
                <a:gridCol w="3281923">
                  <a:extLst>
                    <a:ext uri="{9D8B030D-6E8A-4147-A177-3AD203B41FA5}">
                      <a16:colId xmlns:a16="http://schemas.microsoft.com/office/drawing/2014/main" val="4139606461"/>
                    </a:ext>
                  </a:extLst>
                </a:gridCol>
                <a:gridCol w="3281923">
                  <a:extLst>
                    <a:ext uri="{9D8B030D-6E8A-4147-A177-3AD203B41FA5}">
                      <a16:colId xmlns:a16="http://schemas.microsoft.com/office/drawing/2014/main" val="2259253873"/>
                    </a:ext>
                  </a:extLst>
                </a:gridCol>
                <a:gridCol w="3281923">
                  <a:extLst>
                    <a:ext uri="{9D8B030D-6E8A-4147-A177-3AD203B41FA5}">
                      <a16:colId xmlns:a16="http://schemas.microsoft.com/office/drawing/2014/main" val="2741570398"/>
                    </a:ext>
                  </a:extLst>
                </a:gridCol>
              </a:tblGrid>
              <a:tr h="354336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Quantity Sold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Transaction Price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Product Price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342160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Mean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5.51378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102641.407080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30051.675203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71364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Standard deviation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2.88101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56363.550361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35002.698708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366213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Min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5008.0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503.2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066892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Max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199999.0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199999.0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02088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Median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103072.0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18621.83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63946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Variance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8.300216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3.1768e+09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1.225189e+09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21979"/>
                  </a:ext>
                </a:extLst>
              </a:tr>
            </a:tbl>
          </a:graphicData>
        </a:graphic>
      </p:graphicFrame>
      <p:pic>
        <p:nvPicPr>
          <p:cNvPr id="16" name="Picture 15" descr="A graph with a line&#10;&#10;AI-generated content may be incorrect.">
            <a:extLst>
              <a:ext uri="{FF2B5EF4-FFF2-40B4-BE49-F238E27FC236}">
                <a16:creationId xmlns:a16="http://schemas.microsoft.com/office/drawing/2014/main" id="{E11C8E9B-B689-D269-6FD2-2091DC0C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3" y="5037318"/>
            <a:ext cx="7477587" cy="3115661"/>
          </a:xfrm>
          <a:prstGeom prst="rect">
            <a:avLst/>
          </a:prstGeom>
        </p:spPr>
      </p:pic>
      <p:pic>
        <p:nvPicPr>
          <p:cNvPr id="18" name="Picture 17" descr="A graph with a line&#10;&#10;AI-generated content may be incorrect.">
            <a:extLst>
              <a:ext uri="{FF2B5EF4-FFF2-40B4-BE49-F238E27FC236}">
                <a16:creationId xmlns:a16="http://schemas.microsoft.com/office/drawing/2014/main" id="{12CE107E-9D29-05E3-7664-4375E909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636" y="5037318"/>
            <a:ext cx="6717250" cy="30808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5F29F-B3C1-91C0-7194-D4F86A262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F0BF3DCD-BCA8-5D04-4927-58B3175B5285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pic>
        <p:nvPicPr>
          <p:cNvPr id="3" name="Picture 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D34A03F-5841-AFF2-81AA-558D3362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4" y="1684962"/>
            <a:ext cx="12164603" cy="60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89DE0-6323-3B17-A151-07F74DF2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A5DB4C84-D2C7-6D7E-C817-7A68F6A6EDE9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pic>
        <p:nvPicPr>
          <p:cNvPr id="4" name="Picture 3" descr="A graph with green and blue bars&#10;&#10;AI-generated content may be incorrect.">
            <a:extLst>
              <a:ext uri="{FF2B5EF4-FFF2-40B4-BE49-F238E27FC236}">
                <a16:creationId xmlns:a16="http://schemas.microsoft.com/office/drawing/2014/main" id="{976F1A2A-9164-7F6C-1103-489ED4C72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86" y="1327536"/>
            <a:ext cx="6774200" cy="3387100"/>
          </a:xfrm>
          <a:prstGeom prst="rect">
            <a:avLst/>
          </a:prstGeom>
        </p:spPr>
      </p:pic>
      <p:pic>
        <p:nvPicPr>
          <p:cNvPr id="6" name="Picture 5" descr="A graph of a number of green and blue bars&#10;&#10;AI-generated content may be incorrect.">
            <a:extLst>
              <a:ext uri="{FF2B5EF4-FFF2-40B4-BE49-F238E27FC236}">
                <a16:creationId xmlns:a16="http://schemas.microsoft.com/office/drawing/2014/main" id="{6C90FEC2-A328-2FAA-6761-87EACBC1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06" y="1410284"/>
            <a:ext cx="7044008" cy="3522004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12FCCB4B-A535-0B33-19BE-F79333648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486" y="4714636"/>
            <a:ext cx="6475410" cy="3237705"/>
          </a:xfrm>
          <a:prstGeom prst="rect">
            <a:avLst/>
          </a:prstGeom>
        </p:spPr>
      </p:pic>
      <p:pic>
        <p:nvPicPr>
          <p:cNvPr id="6146" name="Picture 2" descr="How does computer memory work? - Explain that Stuff">
            <a:extLst>
              <a:ext uri="{FF2B5EF4-FFF2-40B4-BE49-F238E27FC236}">
                <a16:creationId xmlns:a16="http://schemas.microsoft.com/office/drawing/2014/main" id="{23CAD0A5-61C5-D3E2-4C0C-98C2D2D3C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6"/>
          <a:stretch/>
        </p:blipFill>
        <p:spPr bwMode="auto">
          <a:xfrm rot="19530878">
            <a:off x="11952405" y="6808459"/>
            <a:ext cx="3471942" cy="16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926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9027-0E78-114B-5394-B2743CDD8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D3FD11DB-8CC1-E01A-70DE-ACF1B0757E27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pic>
        <p:nvPicPr>
          <p:cNvPr id="3" name="Picture 2" descr="A graph with numbers and numbers&#10;&#10;AI-generated content may be incorrect.">
            <a:extLst>
              <a:ext uri="{FF2B5EF4-FFF2-40B4-BE49-F238E27FC236}">
                <a16:creationId xmlns:a16="http://schemas.microsoft.com/office/drawing/2014/main" id="{2CE894BF-6C2E-4B6E-645F-5572A634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7" y="1515431"/>
            <a:ext cx="10294715" cy="6176829"/>
          </a:xfrm>
          <a:prstGeom prst="rect">
            <a:avLst/>
          </a:prstGeom>
        </p:spPr>
      </p:pic>
      <p:pic>
        <p:nvPicPr>
          <p:cNvPr id="1026" name="Picture 2" descr="When Does It Make Sense to Use a Purchase Order? | VendorCentric">
            <a:extLst>
              <a:ext uri="{FF2B5EF4-FFF2-40B4-BE49-F238E27FC236}">
                <a16:creationId xmlns:a16="http://schemas.microsoft.com/office/drawing/2014/main" id="{2E439F89-D2B3-2C18-4B37-08252AA1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917" y="5738117"/>
            <a:ext cx="2491483" cy="249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85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572FD-FE36-8AE5-405F-DCBCAB6C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9113E5E-A991-3FBB-E612-2DE8BF592526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1A4514C-C4A7-2B0F-814B-FD1BDD13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3C8AF8D-9D67-50C4-7054-9C1BA0013A57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FF65E93E-DA14-DCB1-075C-EDAD8D16A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E1CE16DA-552D-FB14-4B90-B7F0F91ED8D1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CAD3E313-7642-55A6-A6D6-61BA05804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C90777AE-07C8-A695-F56D-22C526D24D39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71FEAF9F-E46E-CA65-8B06-47A83BB16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68E42B91-8A8D-3907-BD6D-C9816752BC94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C183903A-1E4A-395F-FA86-22C1040FFCBB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&amp; Complex Analysis</a:t>
            </a:r>
            <a:endParaRPr lang="en-US" sz="1950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CE9BD1-4D05-A268-B69E-A7057ED48A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42DA01-A148-E06E-125A-CDFC65288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8918211A-DB10-07F6-0C30-CD3F5D33B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8D64B98-50D9-12CC-ADED-39709BC07CAC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91475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280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722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878860" y="19147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1950088"/>
            <a:ext cx="4263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Identify Regional Transaction Patterns</a:t>
            </a:r>
          </a:p>
        </p:txBody>
      </p:sp>
      <p:sp>
        <p:nvSpPr>
          <p:cNvPr id="7" name="Text 4"/>
          <p:cNvSpPr/>
          <p:nvPr/>
        </p:nvSpPr>
        <p:spPr>
          <a:xfrm>
            <a:off x="1530906" y="2440507"/>
            <a:ext cx="7510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how sales volume and product preferences vary across different regions.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3088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878860" y="31309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5" y="3166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Explore Memory Size Popularity</a:t>
            </a:r>
          </a:p>
        </p:txBody>
      </p:sp>
      <p:sp>
        <p:nvSpPr>
          <p:cNvPr id="11" name="Text 8"/>
          <p:cNvSpPr/>
          <p:nvPr/>
        </p:nvSpPr>
        <p:spPr>
          <a:xfrm>
            <a:off x="1530905" y="3656739"/>
            <a:ext cx="827064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Investigate the distribution and customer preferences for RAM, ROM, and SSD configurations across product types.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79655" y="45890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864725" y="46315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6771" y="4666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Analyse Processor and Core Popularity Over Time</a:t>
            </a:r>
            <a:endParaRPr lang="en-US" sz="16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16771" y="5157347"/>
            <a:ext cx="81923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trends in the popularity of processor types and core specifications across time.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D94A7819-1AB6-AE16-9B17-D8662404079A}"/>
              </a:ext>
            </a:extLst>
          </p:cNvPr>
          <p:cNvSpPr/>
          <p:nvPr/>
        </p:nvSpPr>
        <p:spPr>
          <a:xfrm>
            <a:off x="779655" y="5766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97F18868-9D9F-7096-9919-C2706F991D3F}"/>
              </a:ext>
            </a:extLst>
          </p:cNvPr>
          <p:cNvSpPr/>
          <p:nvPr/>
        </p:nvSpPr>
        <p:spPr>
          <a:xfrm>
            <a:off x="864725" y="58094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80169E8F-F0C5-DFCA-4497-FE11EC78DB12}"/>
              </a:ext>
            </a:extLst>
          </p:cNvPr>
          <p:cNvSpPr/>
          <p:nvPr/>
        </p:nvSpPr>
        <p:spPr>
          <a:xfrm>
            <a:off x="1516771" y="584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Laptops Over Time</a:t>
            </a:r>
            <a:endParaRPr lang="en-US" sz="16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CDE184D8-6A01-D318-B18C-27F8C2F1FD86}"/>
              </a:ext>
            </a:extLst>
          </p:cNvPr>
          <p:cNvSpPr/>
          <p:nvPr/>
        </p:nvSpPr>
        <p:spPr>
          <a:xfrm>
            <a:off x="1516771" y="6335219"/>
            <a:ext cx="827064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 brand performance by examining transaction frequency and sales trends over time for both product categories.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C51FEFCC-17A1-099C-5C83-B313173E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72" y="0"/>
            <a:ext cx="45043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A8EC1C-81C2-2F8E-FE44-FB6FD24FB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68BA50-FA9A-4A3A-3BF2-E6F4E450C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B4344920-034B-43DF-0030-2CD2DB1359D6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5A7E-E483-A533-BB28-18F10CC1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776D729-5920-EED0-4C69-85E78D05961D}"/>
              </a:ext>
            </a:extLst>
          </p:cNvPr>
          <p:cNvSpPr txBox="1"/>
          <p:nvPr/>
        </p:nvSpPr>
        <p:spPr>
          <a:xfrm>
            <a:off x="4345968" y="441133"/>
            <a:ext cx="7315200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Identify Regional Transaction Patterns</a:t>
            </a:r>
          </a:p>
        </p:txBody>
      </p:sp>
    </p:spTree>
    <p:extLst>
      <p:ext uri="{BB962C8B-B14F-4D97-AF65-F5344CB8AC3E}">
        <p14:creationId xmlns:p14="http://schemas.microsoft.com/office/powerpoint/2010/main" val="79329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EB22A-B880-A68C-5994-E652C1732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EC8E6DD-EBE7-1590-1160-75CA0E98CCC4}"/>
              </a:ext>
            </a:extLst>
          </p:cNvPr>
          <p:cNvSpPr txBox="1"/>
          <p:nvPr/>
        </p:nvSpPr>
        <p:spPr>
          <a:xfrm>
            <a:off x="4345968" y="441133"/>
            <a:ext cx="7315200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Identify Regional Transaction Patterns</a:t>
            </a:r>
          </a:p>
        </p:txBody>
      </p:sp>
    </p:spTree>
    <p:extLst>
      <p:ext uri="{BB962C8B-B14F-4D97-AF65-F5344CB8AC3E}">
        <p14:creationId xmlns:p14="http://schemas.microsoft.com/office/powerpoint/2010/main" val="427643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2A0F9-C9F4-0AB8-CB55-2FA3F1AA6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49FCD80-5DD1-538B-EAC6-798CD8982ADD}"/>
              </a:ext>
            </a:extLst>
          </p:cNvPr>
          <p:cNvSpPr txBox="1"/>
          <p:nvPr/>
        </p:nvSpPr>
        <p:spPr>
          <a:xfrm>
            <a:off x="3678149" y="455095"/>
            <a:ext cx="8414534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Analyse Processor and Core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075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7D06A-F9A7-F142-368A-EFCFB2FB5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FCEEFB4-DE40-8127-D424-296504252EFB}"/>
              </a:ext>
            </a:extLst>
          </p:cNvPr>
          <p:cNvSpPr txBox="1"/>
          <p:nvPr/>
        </p:nvSpPr>
        <p:spPr>
          <a:xfrm>
            <a:off x="4294598" y="441133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Laptops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647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2353"/>
            <a:ext cx="71901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Exploration and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2719983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3129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52508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Statistical Summary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369832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mean, median, variance, etc., to understand the distribution and central tendency of variables.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73129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352508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Distribution Plots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4015502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 the distribution of numerical variables using histograms, Kernel Density Estimation (KDE), etc.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73129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5" y="352508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Categorical Analysis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06795" y="436983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categorical variables using bar plots to understand frequency and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A5D16-6B81-4208-E595-5383BD9A9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36B35CD-7A22-503D-F911-803E73A92899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3982814-152B-9669-A3D4-5113EBD8D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FB73354-6830-B953-51AA-4EA7598FB212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061AB22-FE94-D5A1-93AF-2AA18BB8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068C5EBC-8D85-6DE1-534F-0C59E5220942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A1D50E6-2EF5-6EE7-7164-FA84A935C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E58A4D9E-575F-4954-D9D7-93D70D6A12D6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E8C4B74A-9F57-BD0A-FBE7-B8DC133EA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7DED2582-47C2-6B60-1928-84BA789F2706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E54D5230-7A0E-61EC-917E-FADE3DC8EC8B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&amp; Complex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5D6FB0-262A-AF19-50BC-83B6F4969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0D97F8-DBAD-ABB1-D64E-38FB5E790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23C8D05B-9CC8-7711-675F-A4316ABF2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7C88EB07-C724-5E94-FC2B-418D94AAD4D9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09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3469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Major Findings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Groupby()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9303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Summarize data based on groupings.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Pivot Tables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9126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multi-dimensional tables for cross-tabulation and analysis.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6064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patterns, trends, and relationships within groups.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46AC-AD8A-D547-7F61-13A831E2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F640509-3153-C29B-0A53-49D85FC30409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3AA303B-0552-16B9-14B5-2475D40D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CEB303B9-3DCE-08B5-8B7E-101FDB51702F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>
              <a:solidFill>
                <a:srgbClr val="FF0000"/>
              </a:solidFill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C9BCB36-78B3-C7EA-4F8C-89952CF1E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37D65B32-FEFB-7983-EDD7-805AAA53C5D6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2DB27EF5-DAA3-54DE-011D-344755D74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F49BD6B0-E994-8CD9-B79D-ACFE97FC1B31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DF790D44-71A0-9A4F-5BCE-20144BABC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16CACCB1-710C-4904-B46E-C624F95BC1CF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DE2FA0A7-E594-DD38-613A-54D9BE629374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73F8E8-04CD-98FB-0079-D32E35175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928E0E-FA78-37C4-118C-2CB8157C3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DE00EE9A-9004-544F-514A-49369451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931D3DFF-EFB1-FDFA-DC95-753AE40D8058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80970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Introduction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02DE3B0-20DE-00A9-E0E2-BF3FD9C9D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45" y="2694016"/>
            <a:ext cx="8235731" cy="377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the COVID-19 pandemic, mobile phones and laptops became essential tools for everyone, regardless of their occupation.</a:t>
            </a:r>
          </a:p>
          <a:p>
            <a:pPr marL="34290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brands produce laptops and mobile phones, each featuring its own unique processor.</a:t>
            </a:r>
          </a:p>
          <a:p>
            <a:pPr marL="34290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Nowadays, social media influencers earn a living using only their mobile phones and laptops. Moreover, these devices store much of people's sensitive and personal information.</a:t>
            </a:r>
          </a:p>
          <a:p>
            <a:pPr marL="34290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IL" altLang="en-IL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Consumers often choose devices based on memory specifications, making it a key factor in purchasing decisions.</a:t>
            </a:r>
            <a:r>
              <a:rPr lang="en-US" altLang="en-IL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IL" altLang="en-IL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services help, but many users still prefer ample local storage for speed, privacy, and offline access.</a:t>
            </a:r>
          </a:p>
        </p:txBody>
      </p:sp>
      <p:grpSp>
        <p:nvGrpSpPr>
          <p:cNvPr id="14" name="Group 19">
            <a:extLst>
              <a:ext uri="{FF2B5EF4-FFF2-40B4-BE49-F238E27FC236}">
                <a16:creationId xmlns:a16="http://schemas.microsoft.com/office/drawing/2014/main" id="{17D00341-9C97-A833-ED84-B6A6E7AC50EB}"/>
              </a:ext>
            </a:extLst>
          </p:cNvPr>
          <p:cNvGrpSpPr/>
          <p:nvPr/>
        </p:nvGrpSpPr>
        <p:grpSpPr>
          <a:xfrm>
            <a:off x="9848890" y="4249785"/>
            <a:ext cx="4488108" cy="2943163"/>
            <a:chOff x="0" y="0"/>
            <a:chExt cx="812800" cy="812800"/>
          </a:xfrm>
        </p:grpSpPr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F31CC689-4BFD-F515-B6F3-E7D954DEE7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9875" y="0"/>
                  </a:moveTo>
                  <a:lnTo>
                    <a:pt x="782925" y="0"/>
                  </a:lnTo>
                  <a:cubicBezTo>
                    <a:pt x="799425" y="0"/>
                    <a:pt x="812800" y="13375"/>
                    <a:pt x="812800" y="29875"/>
                  </a:cubicBezTo>
                  <a:lnTo>
                    <a:pt x="812800" y="782925"/>
                  </a:lnTo>
                  <a:cubicBezTo>
                    <a:pt x="812800" y="799425"/>
                    <a:pt x="799425" y="812800"/>
                    <a:pt x="782925" y="812800"/>
                  </a:cubicBezTo>
                  <a:lnTo>
                    <a:pt x="29875" y="812800"/>
                  </a:lnTo>
                  <a:cubicBezTo>
                    <a:pt x="13375" y="812800"/>
                    <a:pt x="0" y="799425"/>
                    <a:pt x="0" y="782925"/>
                  </a:cubicBezTo>
                  <a:lnTo>
                    <a:pt x="0" y="29875"/>
                  </a:lnTo>
                  <a:cubicBezTo>
                    <a:pt x="0" y="13375"/>
                    <a:pt x="13375" y="0"/>
                    <a:pt x="29875" y="0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0D6BB7F-E383-5CF1-5C15-49F47A9EB67E}"/>
              </a:ext>
            </a:extLst>
          </p:cNvPr>
          <p:cNvGrpSpPr/>
          <p:nvPr/>
        </p:nvGrpSpPr>
        <p:grpSpPr>
          <a:xfrm>
            <a:off x="11495737" y="1036651"/>
            <a:ext cx="2841261" cy="2980399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CEFB554-45FB-DE88-40D9-EDB732E7C7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1" name="Freeform 5"/>
          <p:cNvSpPr/>
          <p:nvPr/>
        </p:nvSpPr>
        <p:spPr>
          <a:xfrm>
            <a:off x="9725383" y="495300"/>
            <a:ext cx="2815879" cy="255727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5"/>
            <a:stretch>
              <a:fillRect t="-24906" b="-24906"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BAD38-FCBE-A308-0262-8819FB72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4FE144-0DF8-DEF0-6911-A1CE98188169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CD2F7B5-8AC6-2A0F-1E61-E96D0D1D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E4DBE37-E4E4-2328-7BB2-C4A9948B647B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E7CF6EAF-E5EA-1B86-8A5A-9AAFBB01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91FC84E5-AF4C-18FB-4180-A0E6ACD2F3A6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>
              <a:solidFill>
                <a:srgbClr val="FF0000"/>
              </a:solidFill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158CC9D3-2AA4-CD55-3075-59D321E7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D3D29758-7C53-A29B-8098-2283126E58E4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D6E4CD16-BC14-8D78-0E2B-7B31C57D8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1FBCF34A-DE8E-B530-A713-9591BA5996AE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30065893-16C0-33FA-6E79-51B3D232F6EC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55977E-8DC9-1D5D-EFAB-4058B3569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386AB9-78FA-2626-C35E-BABFB1238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FEEA14FB-4315-F70A-28B8-342CD43F5C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EF37B0AB-3999-D451-314B-B21F13E04B5B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415127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7225"/>
            <a:ext cx="5800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61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6790373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Theme</a:t>
            </a:r>
          </a:p>
        </p:txBody>
      </p:sp>
      <p:sp>
        <p:nvSpPr>
          <p:cNvPr id="6" name="Text 3"/>
          <p:cNvSpPr/>
          <p:nvPr/>
        </p:nvSpPr>
        <p:spPr>
          <a:xfrm>
            <a:off x="6790373" y="31465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Simulated sales transactions for mobile phones and laptops</a:t>
            </a:r>
            <a:endParaRPr lang="en-US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20351" y="3736300"/>
            <a:ext cx="170021" cy="106173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 5"/>
          <p:cNvSpPr/>
          <p:nvPr/>
        </p:nvSpPr>
        <p:spPr>
          <a:xfrm>
            <a:off x="7130534" y="37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Included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2671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specifications, Customer details and Sales information</a:t>
            </a:r>
          </a:p>
        </p:txBody>
      </p:sp>
      <p:sp>
        <p:nvSpPr>
          <p:cNvPr id="10" name="Shape 7"/>
          <p:cNvSpPr/>
          <p:nvPr/>
        </p:nvSpPr>
        <p:spPr>
          <a:xfrm>
            <a:off x="6960632" y="5148516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7470815" y="5148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Size</a:t>
            </a:r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50,000 rows and 16 columns.</a:t>
            </a:r>
          </a:p>
        </p:txBody>
      </p:sp>
      <p:pic>
        <p:nvPicPr>
          <p:cNvPr id="2060" name="Picture 12" descr="Kaggle - Wikipedia">
            <a:hlinkClick r:id="rId4"/>
            <a:extLst>
              <a:ext uri="{FF2B5EF4-FFF2-40B4-BE49-F238E27FC236}">
                <a16:creationId xmlns:a16="http://schemas.microsoft.com/office/drawing/2014/main" id="{6AA29383-05B7-D25F-8CC5-F77F4A3C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00" y="7170960"/>
            <a:ext cx="1958858" cy="7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ouse Mouseicon Click Cursor - Free GIF on Pixabay">
            <a:extLst>
              <a:ext uri="{FF2B5EF4-FFF2-40B4-BE49-F238E27FC236}">
                <a16:creationId xmlns:a16="http://schemas.microsoft.com/office/drawing/2014/main" id="{8F4486F5-2CC4-8D58-BA6C-C6901A8F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4737" y="7012577"/>
            <a:ext cx="1562099" cy="9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70A12-74F1-77E0-C0AC-C1EDA487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E26CE216-7D9D-BE36-B842-24C8A6BAAF2F}"/>
              </a:ext>
            </a:extLst>
          </p:cNvPr>
          <p:cNvSpPr/>
          <p:nvPr/>
        </p:nvSpPr>
        <p:spPr>
          <a:xfrm>
            <a:off x="79378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825E9E47-50B7-88B7-F140-555AA67F6FAF}"/>
              </a:ext>
            </a:extLst>
          </p:cNvPr>
          <p:cNvSpPr/>
          <p:nvPr/>
        </p:nvSpPr>
        <p:spPr>
          <a:xfrm>
            <a:off x="412432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02B3B588-E38D-A882-A609-450ABAF4B36E}"/>
              </a:ext>
            </a:extLst>
          </p:cNvPr>
          <p:cNvSpPr/>
          <p:nvPr/>
        </p:nvSpPr>
        <p:spPr>
          <a:xfrm>
            <a:off x="747390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8E86AF8B-E66F-2A4A-EDA9-188EECFF8201}"/>
              </a:ext>
            </a:extLst>
          </p:cNvPr>
          <p:cNvSpPr/>
          <p:nvPr/>
        </p:nvSpPr>
        <p:spPr>
          <a:xfrm>
            <a:off x="1082349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254AD59-C6D3-592E-F824-FA2738080D6A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9F1B3FF-5F34-8E31-C248-1ED4744D4082}"/>
              </a:ext>
            </a:extLst>
          </p:cNvPr>
          <p:cNvSpPr/>
          <p:nvPr/>
        </p:nvSpPr>
        <p:spPr>
          <a:xfrm>
            <a:off x="42489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Brand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EA14034-8455-531D-D0D2-B52B9AAF9E0E}"/>
              </a:ext>
            </a:extLst>
          </p:cNvPr>
          <p:cNvSpPr/>
          <p:nvPr/>
        </p:nvSpPr>
        <p:spPr>
          <a:xfrm>
            <a:off x="4291728" y="3222725"/>
            <a:ext cx="2518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Various brands like Apple, Samsung, Dell, Lenovo, OnePlus, etc.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032CDD3-BEEC-908D-FF97-2494B131A32C}"/>
              </a:ext>
            </a:extLst>
          </p:cNvPr>
          <p:cNvSpPr/>
          <p:nvPr/>
        </p:nvSpPr>
        <p:spPr>
          <a:xfrm>
            <a:off x="76548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Code</a:t>
            </a: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79B529C-3907-8492-D1EB-07DC84DD4A10}"/>
              </a:ext>
            </a:extLst>
          </p:cNvPr>
          <p:cNvSpPr/>
          <p:nvPr/>
        </p:nvSpPr>
        <p:spPr>
          <a:xfrm>
            <a:off x="7609999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identifier for each product.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417F9C2-DA2D-36B0-F187-54E887FEB525}"/>
              </a:ext>
            </a:extLst>
          </p:cNvPr>
          <p:cNvSpPr/>
          <p:nvPr/>
        </p:nvSpPr>
        <p:spPr>
          <a:xfrm>
            <a:off x="10060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</a:t>
            </a:r>
            <a:endParaRPr lang="en-US" sz="22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271A4855-8D6B-BB81-6389-D6AB75B27264}"/>
              </a:ext>
            </a:extLst>
          </p:cNvPr>
          <p:cNvSpPr/>
          <p:nvPr/>
        </p:nvSpPr>
        <p:spPr>
          <a:xfrm>
            <a:off x="1006079" y="3222725"/>
            <a:ext cx="25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 of product (Mobile Phone / Laptop).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807FBF2-5728-3F86-16CC-5D7B7D271F44}"/>
              </a:ext>
            </a:extLst>
          </p:cNvPr>
          <p:cNvSpPr/>
          <p:nvPr/>
        </p:nvSpPr>
        <p:spPr>
          <a:xfrm>
            <a:off x="10928270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Specification</a:t>
            </a:r>
            <a:endParaRPr lang="en-US" sz="22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BCB85630-2F9C-CE30-1829-F0E2A847385A}"/>
              </a:ext>
            </a:extLst>
          </p:cNvPr>
          <p:cNvSpPr/>
          <p:nvPr/>
        </p:nvSpPr>
        <p:spPr>
          <a:xfrm>
            <a:off x="11013637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Brief description of the product features.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DCDDD6-212C-DEBA-0373-37F6112D854A}"/>
              </a:ext>
            </a:extLst>
          </p:cNvPr>
          <p:cNvSpPr txBox="1"/>
          <p:nvPr/>
        </p:nvSpPr>
        <p:spPr>
          <a:xfrm>
            <a:off x="717589" y="1425121"/>
            <a:ext cx="7315200" cy="726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Product Information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C8E58F6-2064-4D9C-BC42-CE507B6D7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4410"/>
            <a:ext cx="14630400" cy="27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0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CE21-2697-7BED-FE1D-43EA1BEE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8D2C1E5A-2980-089A-CF01-BFCE5AEB9A7F}"/>
              </a:ext>
            </a:extLst>
          </p:cNvPr>
          <p:cNvSpPr/>
          <p:nvPr/>
        </p:nvSpPr>
        <p:spPr>
          <a:xfrm>
            <a:off x="79378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3EF62C8A-A336-132F-55DC-5D7D5D257685}"/>
              </a:ext>
            </a:extLst>
          </p:cNvPr>
          <p:cNvSpPr/>
          <p:nvPr/>
        </p:nvSpPr>
        <p:spPr>
          <a:xfrm>
            <a:off x="412432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2159C95E-9520-D420-BB69-22EFD0B380F0}"/>
              </a:ext>
            </a:extLst>
          </p:cNvPr>
          <p:cNvSpPr/>
          <p:nvPr/>
        </p:nvSpPr>
        <p:spPr>
          <a:xfrm>
            <a:off x="747390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C97EAF79-05E9-E55B-0BE4-A1586BA11521}"/>
              </a:ext>
            </a:extLst>
          </p:cNvPr>
          <p:cNvSpPr/>
          <p:nvPr/>
        </p:nvSpPr>
        <p:spPr>
          <a:xfrm>
            <a:off x="1082349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6DA6410-E799-9BF2-26F0-824513482DFB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B943B0F-20C3-BE0A-B6DF-D3371DA184D5}"/>
              </a:ext>
            </a:extLst>
          </p:cNvPr>
          <p:cNvSpPr/>
          <p:nvPr/>
        </p:nvSpPr>
        <p:spPr>
          <a:xfrm>
            <a:off x="42489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Inward Date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1F84A22-154E-3FE4-53C6-56348BFC2B88}"/>
              </a:ext>
            </a:extLst>
          </p:cNvPr>
          <p:cNvSpPr/>
          <p:nvPr/>
        </p:nvSpPr>
        <p:spPr>
          <a:xfrm>
            <a:off x="4291728" y="3222725"/>
            <a:ext cx="2518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 when the product was received in stock.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1889457-DA33-9F4B-03CF-1A365EFBF9BC}"/>
              </a:ext>
            </a:extLst>
          </p:cNvPr>
          <p:cNvSpPr/>
          <p:nvPr/>
        </p:nvSpPr>
        <p:spPr>
          <a:xfrm>
            <a:off x="76548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Dispatch Date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1568B32-B30F-4B04-5671-8D729F0CCB14}"/>
              </a:ext>
            </a:extLst>
          </p:cNvPr>
          <p:cNvSpPr/>
          <p:nvPr/>
        </p:nvSpPr>
        <p:spPr>
          <a:xfrm>
            <a:off x="7609999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 when the product was sold/dispatched.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82543FF0-CD56-737D-C301-DFD92BCBE22D}"/>
              </a:ext>
            </a:extLst>
          </p:cNvPr>
          <p:cNvSpPr/>
          <p:nvPr/>
        </p:nvSpPr>
        <p:spPr>
          <a:xfrm>
            <a:off x="10060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EC62AE7F-B61C-10E6-574C-66D3723C3C8C}"/>
              </a:ext>
            </a:extLst>
          </p:cNvPr>
          <p:cNvSpPr/>
          <p:nvPr/>
        </p:nvSpPr>
        <p:spPr>
          <a:xfrm>
            <a:off x="1006079" y="3222725"/>
            <a:ext cx="25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of the product (randomly generated).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F3DD94FA-C620-C870-2C6D-E1AFB51112A6}"/>
              </a:ext>
            </a:extLst>
          </p:cNvPr>
          <p:cNvSpPr/>
          <p:nvPr/>
        </p:nvSpPr>
        <p:spPr>
          <a:xfrm>
            <a:off x="10928270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Quantity Sold</a:t>
            </a: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5E68738E-2484-0D15-C5E1-DB9EE514C031}"/>
              </a:ext>
            </a:extLst>
          </p:cNvPr>
          <p:cNvSpPr/>
          <p:nvPr/>
        </p:nvSpPr>
        <p:spPr>
          <a:xfrm>
            <a:off x="11013637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Number of units sold per transaction.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8C243-6887-D52A-1FE3-208C57B8AAED}"/>
              </a:ext>
            </a:extLst>
          </p:cNvPr>
          <p:cNvSpPr txBox="1"/>
          <p:nvPr/>
        </p:nvSpPr>
        <p:spPr>
          <a:xfrm>
            <a:off x="717589" y="1425121"/>
            <a:ext cx="7315200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Sales &amp; Pricing Details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B1DFF5-ABA4-0DC1-74FD-FFFD31B52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6"/>
          <a:stretch/>
        </p:blipFill>
        <p:spPr bwMode="auto">
          <a:xfrm>
            <a:off x="6311" y="5146863"/>
            <a:ext cx="14630400" cy="30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2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E4DE-6212-2BE5-18EC-0CF691B2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3224F551-C4E4-9079-490F-689C8CBBFD75}"/>
              </a:ext>
            </a:extLst>
          </p:cNvPr>
          <p:cNvSpPr/>
          <p:nvPr/>
        </p:nvSpPr>
        <p:spPr>
          <a:xfrm>
            <a:off x="240668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61518F07-523A-781B-94D1-3415F6270920}"/>
              </a:ext>
            </a:extLst>
          </p:cNvPr>
          <p:cNvSpPr/>
          <p:nvPr/>
        </p:nvSpPr>
        <p:spPr>
          <a:xfrm>
            <a:off x="573722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B0AC5784-CE06-3D5B-D489-4172EA60C7E8}"/>
              </a:ext>
            </a:extLst>
          </p:cNvPr>
          <p:cNvSpPr/>
          <p:nvPr/>
        </p:nvSpPr>
        <p:spPr>
          <a:xfrm>
            <a:off x="908680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61F7918-032A-1979-7634-F8A556B34565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44DD97D-E051-4038-80B6-D3D181F43DF7}"/>
              </a:ext>
            </a:extLst>
          </p:cNvPr>
          <p:cNvSpPr/>
          <p:nvPr/>
        </p:nvSpPr>
        <p:spPr>
          <a:xfrm>
            <a:off x="58618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Location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6404EE2-96A4-73AF-3B67-13FAC7D1C7AB}"/>
              </a:ext>
            </a:extLst>
          </p:cNvPr>
          <p:cNvSpPr/>
          <p:nvPr/>
        </p:nvSpPr>
        <p:spPr>
          <a:xfrm>
            <a:off x="5904628" y="3222725"/>
            <a:ext cx="2518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City of the customer.</a:t>
            </a:r>
            <a:endParaRPr lang="en-GB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BDF6FAF-81C9-D664-C538-E218E5F419CB}"/>
              </a:ext>
            </a:extLst>
          </p:cNvPr>
          <p:cNvSpPr/>
          <p:nvPr/>
        </p:nvSpPr>
        <p:spPr>
          <a:xfrm>
            <a:off x="92677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Region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07816DBA-4666-C9E7-A47C-601F7F119241}"/>
              </a:ext>
            </a:extLst>
          </p:cNvPr>
          <p:cNvSpPr/>
          <p:nvPr/>
        </p:nvSpPr>
        <p:spPr>
          <a:xfrm>
            <a:off x="9222899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region (North, South, East, West, Central).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E8A5BE00-0292-E734-128F-CD67EEA2BB7D}"/>
              </a:ext>
            </a:extLst>
          </p:cNvPr>
          <p:cNvSpPr/>
          <p:nvPr/>
        </p:nvSpPr>
        <p:spPr>
          <a:xfrm>
            <a:off x="26189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Name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0496F40-9FE3-03C0-0C1F-B06733FE12A1}"/>
              </a:ext>
            </a:extLst>
          </p:cNvPr>
          <p:cNvSpPr/>
          <p:nvPr/>
        </p:nvSpPr>
        <p:spPr>
          <a:xfrm>
            <a:off x="2618979" y="3222725"/>
            <a:ext cx="25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Randomly generated customer names.</a:t>
            </a:r>
            <a:endParaRPr lang="en-GB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2E063-B9DD-EED5-FD2A-D73767415639}"/>
              </a:ext>
            </a:extLst>
          </p:cNvPr>
          <p:cNvSpPr txBox="1"/>
          <p:nvPr/>
        </p:nvSpPr>
        <p:spPr>
          <a:xfrm>
            <a:off x="717589" y="1425121"/>
            <a:ext cx="7315200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Customer &amp; Location Details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9F17A7-582E-69D4-4E53-33B5C54DE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6" b="17142"/>
          <a:stretch/>
        </p:blipFill>
        <p:spPr bwMode="auto">
          <a:xfrm>
            <a:off x="11132" y="5727700"/>
            <a:ext cx="14530368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3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817</Words>
  <Application>Microsoft Office PowerPoint</Application>
  <PresentationFormat>Custom</PresentationFormat>
  <Paragraphs>207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Open Sans</vt:lpstr>
      <vt:lpstr>Crimson Pro Bold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Avishay Bar</cp:lastModifiedBy>
  <cp:revision>18</cp:revision>
  <dcterms:created xsi:type="dcterms:W3CDTF">2025-05-02T09:59:55Z</dcterms:created>
  <dcterms:modified xsi:type="dcterms:W3CDTF">2025-05-05T15:52:07Z</dcterms:modified>
</cp:coreProperties>
</file>